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ov" ContentType="video/quicktime"/>
  <Default Extension="wdp" ContentType="image/vnd.ms-photo"/>
  <Default Extension="png" ContentType="image/p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notesMasterIdLst>
    <p:notesMasterId r:id="rId22"/>
  </p:notesMasterIdLst>
  <p:sldIdLst>
    <p:sldId id="256" r:id="rId2"/>
    <p:sldId id="414" r:id="rId3"/>
    <p:sldId id="415" r:id="rId4"/>
    <p:sldId id="416" r:id="rId5"/>
    <p:sldId id="417" r:id="rId6"/>
    <p:sldId id="418" r:id="rId7"/>
    <p:sldId id="423" r:id="rId8"/>
    <p:sldId id="419" r:id="rId9"/>
    <p:sldId id="420" r:id="rId10"/>
    <p:sldId id="421" r:id="rId11"/>
    <p:sldId id="422" r:id="rId12"/>
    <p:sldId id="424" r:id="rId13"/>
    <p:sldId id="387" r:id="rId14"/>
    <p:sldId id="388" r:id="rId15"/>
    <p:sldId id="389" r:id="rId16"/>
    <p:sldId id="390" r:id="rId17"/>
    <p:sldId id="392" r:id="rId18"/>
    <p:sldId id="391" r:id="rId19"/>
    <p:sldId id="382" r:id="rId20"/>
    <p:sldId id="27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8615"/>
    <a:srgbClr val="4A1347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95"/>
    <p:restoredTop sz="94797"/>
  </p:normalViewPr>
  <p:slideViewPr>
    <p:cSldViewPr snapToGrid="0" snapToObjects="1">
      <p:cViewPr>
        <p:scale>
          <a:sx n="90" d="100"/>
          <a:sy n="90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8991E-43BE-7340-A0D8-AAAF27A83D69}" type="datetimeFigureOut">
              <a:rPr lang="en-US" smtClean="0"/>
              <a:t>5/9/18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FB5AFD-8802-224D-966D-B94EE2196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217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B5AFD-8802-224D-966D-B94EE2196C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7328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Tweets?include</a:t>
            </a:r>
            <a:r>
              <a:rPr lang="en-US" dirty="0" smtClean="0"/>
              <a:t> has </a:t>
            </a:r>
            <a:r>
              <a:rPr lang="en-US" dirty="0" err="1" smtClean="0"/>
              <a:t>item_html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B5AFD-8802-224D-966D-B94EE2196C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054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https://www.w3resource.com/</a:t>
            </a:r>
            <a:r>
              <a:rPr lang="en-US" dirty="0" err="1" smtClean="0"/>
              <a:t>javascript</a:t>
            </a:r>
            <a:r>
              <a:rPr lang="en-US" dirty="0" smtClean="0"/>
              <a:t>-exercises/javascript-function-exercise-6.php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B5AFD-8802-224D-966D-B94EE2196C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99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http://es6-features.org/#</a:t>
            </a:r>
            <a:r>
              <a:rPr lang="en-US" smtClean="0"/>
              <a:t>PromiseUsage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B5AFD-8802-224D-966D-B94EE2196C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29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http://es6-features.org/#</a:t>
            </a:r>
            <a:r>
              <a:rPr lang="en-US" smtClean="0"/>
              <a:t>PromiseUsage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B5AFD-8802-224D-966D-B94EE2196C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416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http://es6-features.org/#</a:t>
            </a:r>
            <a:r>
              <a:rPr lang="en-US" smtClean="0"/>
              <a:t>PromiseUsage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B5AFD-8802-224D-966D-B94EE2196C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56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http://es6-features.org/#</a:t>
            </a:r>
            <a:r>
              <a:rPr lang="en-US" smtClean="0"/>
              <a:t>PromiseUsage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B5AFD-8802-224D-966D-B94EE2196C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673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http://es6-features.org/#</a:t>
            </a:r>
            <a:r>
              <a:rPr lang="en-US" smtClean="0"/>
              <a:t>PromiseUsage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B5AFD-8802-224D-966D-B94EE2196C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47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http://es6-features.org/#</a:t>
            </a:r>
            <a:r>
              <a:rPr lang="en-US" smtClean="0"/>
              <a:t>PromiseUsage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B5AFD-8802-224D-966D-B94EE2196C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47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http://es6-features.org/#</a:t>
            </a:r>
            <a:r>
              <a:rPr lang="en-US" smtClean="0"/>
              <a:t>PromiseUsage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B5AFD-8802-224D-966D-B94EE2196C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45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B5AFD-8802-224D-966D-B94EE2196C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235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96F6-D9EC-4E4B-AE5D-E4C79E3E3170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64B08-F32D-BC4A-A43E-4569C8D82C7F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89EAF-8226-5849-968B-D240C636C979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D3A5D-5755-9A42-8BD9-10DA91D5625A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BBE66-2F23-564D-A39B-86E03F68269A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202AE-865C-DB40-A329-610350E7EA62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190C-EBA8-3F42-BB09-7EC4972B8CE1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381B-2D05-8244-8621-4B0B4FDA1705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5AA8D-D7C0-5C40-BC5B-A0C89104B990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3F614-D7A3-3143-BDBA-6480380A23C5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CAECFD7-C8BB-AA41-A0E5-71ED453F1B0D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9B19562-D565-6448-963A-DB749EEF9C28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5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3.wdp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3.wdp"/><Relationship Id="rId5" Type="http://schemas.openxmlformats.org/officeDocument/2006/relationships/image" Target="../media/image3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2.wdp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2.wdp"/><Relationship Id="rId5" Type="http://schemas.openxmlformats.org/officeDocument/2006/relationships/image" Target="../media/image3.png"/><Relationship Id="rId6" Type="http://schemas.openxmlformats.org/officeDocument/2006/relationships/hyperlink" Target="http://api.jquery.com/jquery.getjson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microsoft.com/office/2007/relationships/hdphoto" Target="../media/hdphoto2.wdp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4.wdp"/><Relationship Id="rId5" Type="http://schemas.openxmlformats.org/officeDocument/2006/relationships/image" Target="../media/image3.png"/><Relationship Id="rId6" Type="http://schemas.openxmlformats.org/officeDocument/2006/relationships/hyperlink" Target="https://www.teaching-materials.org/jasmine/step1/instruction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3.png"/><Relationship Id="rId5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3.wdp"/><Relationship Id="rId5" Type="http://schemas.openxmlformats.org/officeDocument/2006/relationships/image" Target="../media/image3.png"/><Relationship Id="rId6" Type="http://schemas.openxmlformats.org/officeDocument/2006/relationships/hyperlink" Target="http://es6-features.org/#PromiseUsage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3.wdp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3.wdp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3.wdp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3.wdp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5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9470" y="3140764"/>
            <a:ext cx="8991600" cy="1276203"/>
          </a:xfrm>
          <a:ln w="12700"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dirty="0" smtClean="0"/>
              <a:t>Front end applications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614403"/>
            <a:ext cx="6801612" cy="58413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By Elham </a:t>
            </a:r>
            <a:r>
              <a:rPr lang="en-US" sz="2400" smtClean="0"/>
              <a:t>Jaffar</a:t>
            </a:r>
            <a:endParaRPr lang="en-US" sz="24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150" y="1006155"/>
            <a:ext cx="1920240" cy="19202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29" y="5986463"/>
            <a:ext cx="1833713" cy="7527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668745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10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 syntax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705099" y="5519875"/>
            <a:ext cx="67818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/>
              <a:t>The promise constructor takes one argument, a callback with two parameters, resolve and reject.</a:t>
            </a:r>
            <a:endParaRPr lang="en-US" sz="2000" dirty="0">
              <a:solidFill>
                <a:srgbClr val="212121"/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490443"/>
            <a:ext cx="5943600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6549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11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 and then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701620" y="5110964"/>
            <a:ext cx="67818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then() takes two arguments, a callback for a success case, and another for the failure case. Both are optional, so you can add a callback for the success or failure case only.</a:t>
            </a:r>
            <a:endParaRPr lang="en-US" sz="2000" dirty="0">
              <a:solidFill>
                <a:srgbClr val="212121"/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25" y="2846836"/>
            <a:ext cx="5612792" cy="179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5527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9704" y="2593463"/>
            <a:ext cx="7729728" cy="1188720"/>
          </a:xfrm>
        </p:spPr>
        <p:txBody>
          <a:bodyPr/>
          <a:lstStyle/>
          <a:p>
            <a:r>
              <a:rPr lang="en-US" dirty="0" smtClean="0"/>
              <a:t>Ajax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230036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AJAX Request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2094998"/>
            <a:ext cx="4815840" cy="25806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What does AJAX stand for</a:t>
            </a:r>
            <a:r>
              <a:rPr lang="en-US" sz="2400" b="1" dirty="0" smtClean="0"/>
              <a:t>?</a:t>
            </a:r>
          </a:p>
          <a:p>
            <a:r>
              <a:rPr lang="en-US" sz="2400" b="1" dirty="0" smtClean="0"/>
              <a:t>A</a:t>
            </a:r>
            <a:r>
              <a:rPr lang="en-US" sz="2400" b="1" dirty="0">
                <a:solidFill>
                  <a:schemeClr val="accent6"/>
                </a:solidFill>
              </a:rPr>
              <a:t>synchronous</a:t>
            </a:r>
          </a:p>
          <a:p>
            <a:r>
              <a:rPr lang="en-US" sz="2400" b="1" dirty="0" smtClean="0"/>
              <a:t>J</a:t>
            </a:r>
            <a:r>
              <a:rPr lang="en-US" sz="2400" b="1" dirty="0" smtClean="0">
                <a:solidFill>
                  <a:schemeClr val="accent6"/>
                </a:solidFill>
              </a:rPr>
              <a:t>avaScript</a:t>
            </a:r>
          </a:p>
          <a:p>
            <a:r>
              <a:rPr lang="en-US" sz="2400" b="1" dirty="0" smtClean="0"/>
              <a:t>A</a:t>
            </a:r>
            <a:r>
              <a:rPr lang="en-US" sz="2400" b="1" dirty="0" smtClean="0">
                <a:solidFill>
                  <a:schemeClr val="accent6"/>
                </a:solidFill>
              </a:rPr>
              <a:t>nd</a:t>
            </a:r>
          </a:p>
          <a:p>
            <a:r>
              <a:rPr lang="en-US" sz="2400" b="1" dirty="0" smtClean="0"/>
              <a:t>X</a:t>
            </a:r>
            <a:r>
              <a:rPr lang="en-US" sz="2400" b="1" dirty="0">
                <a:solidFill>
                  <a:schemeClr val="accent6"/>
                </a:solidFill>
              </a:rPr>
              <a:t>ML</a:t>
            </a:r>
            <a:r>
              <a:rPr lang="en-US" sz="2400" b="1" dirty="0" smtClean="0">
                <a:solidFill>
                  <a:schemeClr val="accent3"/>
                </a:solidFill>
              </a:rPr>
              <a:t> </a:t>
            </a:r>
            <a:r>
              <a:rPr lang="en-US" sz="2000" dirty="0"/>
              <a:t>(Extensible Markup </a:t>
            </a:r>
            <a:r>
              <a:rPr lang="en-US" sz="2000" dirty="0" smtClean="0"/>
              <a:t>Language)</a:t>
            </a:r>
            <a:endParaRPr lang="en-US" sz="2000" b="1" dirty="0">
              <a:solidFill>
                <a:schemeClr val="accent3"/>
              </a:solidFill>
            </a:endParaRP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AJAX allows web pages to be updated asynchronously by exchanging data with a web server behind the scenes. This means that it is possible to update parts of a web page, without reloading the whole page.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94926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AJAX Work 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61998" y="3669751"/>
            <a:ext cx="2700338" cy="8609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white"/>
                </a:solidFill>
              </a:rPr>
              <a:t>Browser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729402" y="3543111"/>
            <a:ext cx="2700338" cy="94182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white"/>
                </a:solidFill>
              </a:rPr>
              <a:t>Server</a:t>
            </a:r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643316" y="3128955"/>
            <a:ext cx="1171575" cy="0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7381875" y="3128955"/>
            <a:ext cx="1171575" cy="0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145881" y="2757486"/>
            <a:ext cx="1900237" cy="275748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white"/>
                </a:solidFill>
              </a:rPr>
              <a:t>Internet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6637" y="2977219"/>
            <a:ext cx="3128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200" dirty="0" smtClean="0">
                <a:solidFill>
                  <a:srgbClr val="000000"/>
                </a:solidFill>
              </a:rPr>
              <a:t>Create </a:t>
            </a:r>
            <a:r>
              <a:rPr lang="en-US" sz="1200" dirty="0" err="1" smtClean="0">
                <a:solidFill>
                  <a:srgbClr val="000000"/>
                </a:solidFill>
              </a:rPr>
              <a:t>XMLHttpRequest</a:t>
            </a:r>
            <a:r>
              <a:rPr lang="en-US" sz="1200" dirty="0" smtClean="0">
                <a:solidFill>
                  <a:srgbClr val="000000"/>
                </a:solidFill>
              </a:rPr>
              <a:t> Object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>
                <a:solidFill>
                  <a:srgbClr val="000000"/>
                </a:solidFill>
              </a:rPr>
              <a:t>Send </a:t>
            </a:r>
            <a:r>
              <a:rPr lang="en-US" sz="1200" dirty="0" err="1" smtClean="0">
                <a:solidFill>
                  <a:srgbClr val="000000"/>
                </a:solidFill>
              </a:rPr>
              <a:t>HttpRequest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98062" y="2676611"/>
            <a:ext cx="662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000000"/>
                </a:solidFill>
              </a:rPr>
              <a:t>send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512226" y="2710034"/>
            <a:ext cx="99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000000"/>
                </a:solidFill>
              </a:rPr>
              <a:t>receive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600810" y="2894700"/>
            <a:ext cx="3128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200" dirty="0" smtClean="0">
                <a:solidFill>
                  <a:srgbClr val="000000"/>
                </a:solidFill>
              </a:rPr>
              <a:t>Process </a:t>
            </a:r>
            <a:r>
              <a:rPr lang="en-US" sz="1200" dirty="0" err="1" smtClean="0">
                <a:solidFill>
                  <a:srgbClr val="000000"/>
                </a:solidFill>
              </a:rPr>
              <a:t>HttpRequest</a:t>
            </a:r>
            <a:endParaRPr lang="en-US" sz="1200" dirty="0" smtClean="0">
              <a:solidFill>
                <a:srgbClr val="000000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>
                <a:solidFill>
                  <a:srgbClr val="000000"/>
                </a:solidFill>
              </a:rPr>
              <a:t>Create a Response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66637" y="4714293"/>
            <a:ext cx="3128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200" dirty="0" smtClean="0">
                <a:solidFill>
                  <a:srgbClr val="000000"/>
                </a:solidFill>
              </a:rPr>
              <a:t>Process the returned data using JavaScript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>
                <a:solidFill>
                  <a:srgbClr val="000000"/>
                </a:solidFill>
              </a:rPr>
              <a:t>Update page content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840910" y="4427973"/>
            <a:ext cx="91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000000"/>
                </a:solidFill>
              </a:rPr>
              <a:t>receive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40818" y="4461396"/>
            <a:ext cx="99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send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57962" y="4646062"/>
            <a:ext cx="3128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200" dirty="0" smtClean="0">
                <a:solidFill>
                  <a:srgbClr val="000000"/>
                </a:solidFill>
              </a:rPr>
              <a:t>Send data back to the browser           (XML</a:t>
            </a:r>
            <a:r>
              <a:rPr lang="en-US" sz="1200" dirty="0">
                <a:solidFill>
                  <a:srgbClr val="000000"/>
                </a:solidFill>
              </a:rPr>
              <a:t>, JSON, HTML</a:t>
            </a:r>
            <a:r>
              <a:rPr lang="en-US" sz="1200" dirty="0" smtClean="0">
                <a:solidFill>
                  <a:srgbClr val="000000"/>
                </a:solidFill>
              </a:rPr>
              <a:t>)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 flipV="1">
            <a:off x="7374112" y="4825968"/>
            <a:ext cx="1179338" cy="4760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3643316" y="4841808"/>
            <a:ext cx="1179338" cy="4760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731318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Important points about ajax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7883" y="2484429"/>
            <a:ext cx="8370189" cy="3101983"/>
          </a:xfrm>
        </p:spPr>
        <p:txBody>
          <a:bodyPr>
            <a:normAutofit/>
          </a:bodyPr>
          <a:lstStyle/>
          <a:p>
            <a:r>
              <a:rPr lang="en-US" dirty="0"/>
              <a:t>AJAX is not a programming language.</a:t>
            </a:r>
          </a:p>
          <a:p>
            <a:r>
              <a:rPr lang="en-US" dirty="0"/>
              <a:t>AJAX just uses a combination of:</a:t>
            </a:r>
          </a:p>
          <a:p>
            <a:pPr lvl="1"/>
            <a:r>
              <a:rPr lang="en-US" dirty="0"/>
              <a:t>A browser built-in </a:t>
            </a:r>
            <a:r>
              <a:rPr lang="en-US" dirty="0" err="1"/>
              <a:t>XMLHttpRequest</a:t>
            </a:r>
            <a:r>
              <a:rPr lang="en-US" dirty="0"/>
              <a:t> object (to request data from a web server)</a:t>
            </a:r>
          </a:p>
          <a:p>
            <a:pPr lvl="1"/>
            <a:r>
              <a:rPr lang="en-US" dirty="0"/>
              <a:t>JavaScript and HTML DOM (to display or use the data</a:t>
            </a:r>
            <a:r>
              <a:rPr lang="en-US" dirty="0" smtClean="0"/>
              <a:t>)</a:t>
            </a:r>
          </a:p>
          <a:p>
            <a:r>
              <a:rPr lang="en-US" dirty="0" smtClean="0"/>
              <a:t>AJAX requests sometimes require authentication and sometimes not.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223" y="4314825"/>
            <a:ext cx="2641699" cy="25431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16348" y="4509715"/>
            <a:ext cx="7000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Advantages</a:t>
            </a:r>
            <a:r>
              <a:rPr lang="en-US" dirty="0">
                <a:solidFill>
                  <a:srgbClr val="000000"/>
                </a:solidFill>
              </a:rPr>
              <a:t> of </a:t>
            </a:r>
            <a:r>
              <a:rPr lang="en-US" b="1" dirty="0" smtClean="0">
                <a:solidFill>
                  <a:srgbClr val="000000"/>
                </a:solidFill>
              </a:rPr>
              <a:t>AJAX:</a:t>
            </a:r>
          </a:p>
          <a:p>
            <a:endParaRPr lang="en-US" b="1" dirty="0" smtClean="0">
              <a:solidFill>
                <a:srgbClr val="000000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b="1" dirty="0">
                <a:solidFill>
                  <a:srgbClr val="DF5327"/>
                </a:solidFill>
              </a:rPr>
              <a:t>Reduce the traffic travels between the client and the server. 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DF5327"/>
                </a:solidFill>
              </a:rPr>
              <a:t>Response </a:t>
            </a:r>
            <a:r>
              <a:rPr lang="en-US" b="1" dirty="0">
                <a:solidFill>
                  <a:srgbClr val="DF5327"/>
                </a:solidFill>
              </a:rPr>
              <a:t>time is faster so increases performance and speed.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27639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Fir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263" y="0"/>
            <a:ext cx="117141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075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</a:t>
            </a:r>
            <a:r>
              <a:rPr lang="en-US" dirty="0"/>
              <a:t>a JavaScript </a:t>
            </a:r>
            <a:r>
              <a:rPr lang="en-US" dirty="0" smtClean="0"/>
              <a:t>Library that simplifies JavaScript programming. </a:t>
            </a:r>
          </a:p>
          <a:p>
            <a:r>
              <a:rPr lang="en-US" dirty="0" smtClean="0"/>
              <a:t>It has number of AJAX methods: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231136" y="3734328"/>
          <a:ext cx="8128000" cy="177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Method</a:t>
                      </a:r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u="sng" kern="1200" dirty="0" smtClean="0">
                          <a:effectLst/>
                        </a:rPr>
                        <a:t>$.ajax()</a:t>
                      </a:r>
                      <a:endParaRPr lang="en-US" sz="1800" b="0" i="0" u="sng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 smtClean="0"/>
                        <a:t>Performs an </a:t>
                      </a:r>
                      <a:r>
                        <a:rPr lang="en-US" sz="1400" kern="1200" dirty="0" err="1" smtClean="0"/>
                        <a:t>async</a:t>
                      </a:r>
                      <a:r>
                        <a:rPr lang="en-US" sz="1400" kern="1200" dirty="0" smtClean="0"/>
                        <a:t> AJAX request</a:t>
                      </a:r>
                      <a:endParaRPr lang="en-US" sz="14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u="sng" kern="1200" dirty="0" smtClean="0">
                          <a:effectLst/>
                        </a:rPr>
                        <a:t>$.</a:t>
                      </a:r>
                      <a:r>
                        <a:rPr lang="en-US" sz="1800" u="sng" kern="1200" dirty="0" err="1" smtClean="0">
                          <a:effectLst/>
                        </a:rPr>
                        <a:t>getJSON</a:t>
                      </a:r>
                      <a:r>
                        <a:rPr lang="en-US" sz="1800" u="sng" kern="1200" dirty="0" smtClean="0">
                          <a:effectLst/>
                        </a:rPr>
                        <a:t>()</a:t>
                      </a:r>
                      <a:endParaRPr lang="en-US" sz="1800" b="0" i="0" u="sng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 smtClean="0"/>
                        <a:t>Loads JSON-encoded data from a server using a HTTP GET request</a:t>
                      </a:r>
                      <a:endParaRPr lang="en-US" sz="14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sng" kern="1200" dirty="0" smtClean="0">
                          <a:effectLst/>
                        </a:rPr>
                        <a:t>$.</a:t>
                      </a:r>
                      <a:r>
                        <a:rPr lang="en-US" sz="1800" u="sng" kern="1200" dirty="0" err="1" smtClean="0">
                          <a:effectLst/>
                        </a:rPr>
                        <a:t>ajaxError</a:t>
                      </a:r>
                      <a:r>
                        <a:rPr lang="en-US" sz="1800" u="sng" kern="1200" dirty="0" smtClean="0">
                          <a:effectLst/>
                        </a:rPr>
                        <a:t>()</a:t>
                      </a:r>
                      <a:endParaRPr lang="en-US" sz="1800" b="0" i="0" u="sng" kern="1200" dirty="0" smtClean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 smtClean="0"/>
                        <a:t>Register a handler to be called when Ajax requests complete with an error. </a:t>
                      </a:r>
                      <a:endParaRPr lang="en-US" sz="14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  <p:sp>
        <p:nvSpPr>
          <p:cNvPr id="8" name="TextBox 7">
            <a:hlinkClick r:id="rId6"/>
          </p:cNvPr>
          <p:cNvSpPr txBox="1"/>
          <p:nvPr/>
        </p:nvSpPr>
        <p:spPr>
          <a:xfrm>
            <a:off x="2128837" y="5762804"/>
            <a:ext cx="3614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Read More </a:t>
            </a:r>
            <a:r>
              <a:rPr lang="en-US" dirty="0" smtClean="0"/>
              <a:t>about </a:t>
            </a:r>
            <a:r>
              <a:rPr lang="en-US" dirty="0" err="1" smtClean="0"/>
              <a:t>getJSON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5155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3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3756017"/>
            <a:ext cx="8370189" cy="3101983"/>
          </a:xfrm>
        </p:spPr>
        <p:txBody>
          <a:bodyPr>
            <a:normAutofit/>
          </a:bodyPr>
          <a:lstStyle/>
          <a:p>
            <a:r>
              <a:rPr lang="en-US" sz="2000" dirty="0"/>
              <a:t>Open your browser and type </a:t>
            </a:r>
            <a:r>
              <a:rPr lang="en-US" sz="2000" dirty="0" smtClean="0"/>
              <a:t>the below path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6"/>
                </a:solidFill>
              </a:rPr>
              <a:t>https://</a:t>
            </a:r>
            <a:r>
              <a:rPr lang="en-US" sz="2000" b="1" dirty="0" err="1" smtClean="0">
                <a:solidFill>
                  <a:schemeClr val="accent6"/>
                </a:solidFill>
              </a:rPr>
              <a:t>twitter.com</a:t>
            </a:r>
            <a:r>
              <a:rPr lang="en-US" sz="2000" b="1" dirty="0" smtClean="0">
                <a:solidFill>
                  <a:schemeClr val="accent6"/>
                </a:solidFill>
              </a:rPr>
              <a:t>/</a:t>
            </a:r>
            <a:r>
              <a:rPr lang="en-US" sz="2000" b="1" dirty="0" err="1" smtClean="0">
                <a:solidFill>
                  <a:schemeClr val="accent6"/>
                </a:solidFill>
              </a:rPr>
              <a:t>udacity</a:t>
            </a:r>
            <a:endParaRPr lang="en-US" sz="2000" b="1" dirty="0">
              <a:solidFill>
                <a:schemeClr val="accent6"/>
              </a:solidFill>
            </a:endParaRPr>
          </a:p>
          <a:p>
            <a:r>
              <a:rPr lang="en-US" sz="2000" dirty="0"/>
              <a:t>Open the developer </a:t>
            </a:r>
            <a:r>
              <a:rPr lang="en-US" sz="2000" dirty="0" smtClean="0"/>
              <a:t>tools </a:t>
            </a:r>
          </a:p>
          <a:p>
            <a:r>
              <a:rPr lang="en-US" sz="2000" dirty="0" smtClean="0"/>
              <a:t>Start </a:t>
            </a:r>
            <a:r>
              <a:rPr lang="en-US" sz="2000" dirty="0"/>
              <a:t>recording the network and scroll down to load more </a:t>
            </a:r>
            <a:r>
              <a:rPr lang="en-US" sz="2000" dirty="0" smtClean="0"/>
              <a:t>tweets</a:t>
            </a:r>
            <a:endParaRPr lang="en-US" sz="2000" dirty="0"/>
          </a:p>
          <a:p>
            <a:r>
              <a:rPr lang="en-US" sz="2000" dirty="0"/>
              <a:t>Stop </a:t>
            </a:r>
            <a:r>
              <a:rPr lang="en-US" sz="2000" dirty="0" smtClean="0"/>
              <a:t>recording </a:t>
            </a:r>
            <a:r>
              <a:rPr lang="en-US" sz="2000" dirty="0"/>
              <a:t>and start analyzing the </a:t>
            </a:r>
            <a:r>
              <a:rPr lang="en-US" sz="2000" dirty="0" smtClean="0"/>
              <a:t>traffics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077" b="68600"/>
          <a:stretch/>
        </p:blipFill>
        <p:spPr>
          <a:xfrm>
            <a:off x="2116836" y="1811941"/>
            <a:ext cx="2547938" cy="21534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30921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3"/>
          </a:solidFill>
        </p:spPr>
        <p:txBody>
          <a:bodyPr/>
          <a:lstStyle/>
          <a:p>
            <a:r>
              <a:rPr lang="en-US" dirty="0" smtClean="0"/>
              <a:t>Jasmine Exercise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19</a:t>
            </a:fld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  <p:sp>
        <p:nvSpPr>
          <p:cNvPr id="5" name="Rectangle 4">
            <a:hlinkClick r:id="rId6"/>
          </p:cNvPr>
          <p:cNvSpPr/>
          <p:nvPr/>
        </p:nvSpPr>
        <p:spPr>
          <a:xfrm>
            <a:off x="4865631" y="3294836"/>
            <a:ext cx="24607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accent6"/>
                </a:solidFill>
              </a:rPr>
              <a:t>Click Here !</a:t>
            </a:r>
            <a:endParaRPr lang="en-US" sz="32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50695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event 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Multiple click or event listeners inside the for loop will produce a problem:</a:t>
            </a:r>
          </a:p>
          <a:p>
            <a:pPr lvl="1"/>
            <a:r>
              <a:rPr lang="en-US" dirty="0" smtClean="0">
                <a:solidFill>
                  <a:schemeClr val="accent6"/>
                </a:solidFill>
              </a:rPr>
              <a:t>All listeners will be attached to the same DOM (</a:t>
            </a:r>
            <a:r>
              <a:rPr lang="en-US" dirty="0">
                <a:solidFill>
                  <a:schemeClr val="accent6"/>
                </a:solidFill>
              </a:rPr>
              <a:t>Document Object </a:t>
            </a:r>
            <a:r>
              <a:rPr lang="en-US" dirty="0" smtClean="0">
                <a:solidFill>
                  <a:schemeClr val="accent6"/>
                </a:solidFill>
              </a:rPr>
              <a:t>Model) element. </a:t>
            </a:r>
          </a:p>
          <a:p>
            <a:pPr lvl="1"/>
            <a:endParaRPr lang="en-US" dirty="0" smtClean="0">
              <a:solidFill>
                <a:schemeClr val="accent6"/>
              </a:solidFill>
            </a:endParaRPr>
          </a:p>
          <a:p>
            <a:pPr marL="228600" lvl="1" indent="0">
              <a:buNone/>
            </a:pPr>
            <a:r>
              <a:rPr lang="en-US" sz="1800" b="1" dirty="0" smtClean="0">
                <a:solidFill>
                  <a:schemeClr val="tx1"/>
                </a:solidFill>
              </a:rPr>
              <a:t>Let’s take an example (City Project) to understand this issue and how to fix it ?</a:t>
            </a: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88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85775" y="414337"/>
            <a:ext cx="780097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Remember that we are here to help you</a:t>
            </a:r>
          </a:p>
          <a:p>
            <a:r>
              <a:rPr lang="en-US" sz="2400" b="1" dirty="0" smtClean="0"/>
              <a:t>All you have to do is </a:t>
            </a:r>
            <a:r>
              <a:rPr lang="en-US" sz="3200" b="1" dirty="0" smtClean="0">
                <a:solidFill>
                  <a:schemeClr val="accent6"/>
                </a:solidFill>
              </a:rPr>
              <a:t>ASK!</a:t>
            </a:r>
            <a:endParaRPr lang="en-US" sz="2400" b="1" dirty="0" smtClean="0">
              <a:solidFill>
                <a:schemeClr val="accent6"/>
              </a:solidFill>
            </a:endParaRPr>
          </a:p>
          <a:p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728663" y="5243513"/>
            <a:ext cx="89582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28663" y="4229100"/>
            <a:ext cx="8243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Thank you for Attending </a:t>
            </a:r>
            <a:endParaRPr lang="en-US" sz="36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821" y="2657475"/>
            <a:ext cx="2428105" cy="240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784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9704" y="1086345"/>
            <a:ext cx="7729728" cy="1188720"/>
          </a:xfrm>
        </p:spPr>
        <p:txBody>
          <a:bodyPr/>
          <a:lstStyle/>
          <a:p>
            <a:r>
              <a:rPr lang="en-US" dirty="0"/>
              <a:t>Spaghetti </a:t>
            </a:r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3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  <p:sp>
        <p:nvSpPr>
          <p:cNvPr id="3" name="Rectangle 2"/>
          <p:cNvSpPr/>
          <p:nvPr/>
        </p:nvSpPr>
        <p:spPr>
          <a:xfrm>
            <a:off x="2848054" y="3310472"/>
            <a:ext cx="326651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>
                <a:solidFill>
                  <a:srgbClr val="222222"/>
                </a:solidFill>
                <a:latin typeface="arial" charset="0"/>
              </a:rPr>
              <a:t>Spaghetti code</a:t>
            </a:r>
            <a:r>
              <a:rPr lang="en-US" sz="2400">
                <a:solidFill>
                  <a:srgbClr val="222222"/>
                </a:solidFill>
                <a:latin typeface="arial" charset="0"/>
              </a:rPr>
              <a:t> is a pejorative phrase for unstructured and difficult to maintain source </a:t>
            </a:r>
            <a:r>
              <a:rPr lang="en-US" sz="2400" b="1">
                <a:solidFill>
                  <a:srgbClr val="222222"/>
                </a:solidFill>
                <a:latin typeface="arial" charset="0"/>
              </a:rPr>
              <a:t>code</a:t>
            </a:r>
            <a:r>
              <a:rPr lang="en-US" sz="2400">
                <a:solidFill>
                  <a:srgbClr val="222222"/>
                </a:solidFill>
                <a:latin typeface="arial" charset="0"/>
              </a:rPr>
              <a:t>, broadly construed.</a:t>
            </a:r>
            <a:endParaRPr lang="en-US" sz="24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120" y="2483168"/>
            <a:ext cx="2527225" cy="410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5545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9704" y="2593463"/>
            <a:ext cx="7729728" cy="1188720"/>
          </a:xfrm>
        </p:spPr>
        <p:txBody>
          <a:bodyPr/>
          <a:lstStyle/>
          <a:p>
            <a:r>
              <a:rPr lang="en-US" dirty="0" smtClean="0"/>
              <a:t>Promises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555426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5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048000" y="290316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/>
              <a:t>The Promise object represents the eventual completion (or failure) of an asynchronous operation, and its resulting value.</a:t>
            </a:r>
          </a:p>
        </p:txBody>
      </p:sp>
      <p:sp>
        <p:nvSpPr>
          <p:cNvPr id="2" name="Rectangle 1">
            <a:hlinkClick r:id="rId6"/>
          </p:cNvPr>
          <p:cNvSpPr/>
          <p:nvPr/>
        </p:nvSpPr>
        <p:spPr>
          <a:xfrm>
            <a:off x="5313927" y="3987333"/>
            <a:ext cx="1564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Promise Usage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93495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 vs call back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482419" y="2971669"/>
            <a:ext cx="2228569" cy="258532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A </a:t>
            </a:r>
            <a:r>
              <a:rPr lang="en-US" b="1" dirty="0">
                <a:solidFill>
                  <a:schemeClr val="accent6"/>
                </a:solidFill>
              </a:rPr>
              <a:t>callback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/>
              <a:t>is a function that is passed to an another function. A callback may or may not be executed asynchronously. </a:t>
            </a:r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96000" y="2971669"/>
            <a:ext cx="2228569" cy="258532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A </a:t>
            </a:r>
            <a:r>
              <a:rPr lang="en-US" b="1" dirty="0">
                <a:solidFill>
                  <a:schemeClr val="accent6"/>
                </a:solidFill>
              </a:rPr>
              <a:t>Promise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/>
              <a:t>is a object which takes a callback and executes it </a:t>
            </a:r>
            <a:r>
              <a:rPr lang="en-US" dirty="0" smtClean="0"/>
              <a:t>asynchronously and it returns a promise object.</a:t>
            </a:r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8298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promise?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48000" y="290316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 smtClean="0"/>
              <a:t>Let’s consider that as try catch wrapper that will finish in unpredictable time.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923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Promise?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604961" y="2371505"/>
            <a:ext cx="89820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212121"/>
                </a:solidFill>
                <a:latin typeface="+mj-lt"/>
              </a:rPr>
              <a:t>A promise can only succeed or fail once. It cannot succeed or fail twice, neither can it switch from success to failure or vice versa.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212121"/>
                </a:solidFill>
                <a:latin typeface="+mj-lt"/>
              </a:rPr>
              <a:t>If a promise has succeeded or failed and you later add a success/failure callback, the correct callback will be called, even though the event took place earlier.</a:t>
            </a:r>
            <a:endParaRPr lang="en-US" b="0" i="0" u="none" strike="noStrike" dirty="0">
              <a:solidFill>
                <a:srgbClr val="212121"/>
              </a:solidFill>
              <a:effectLst/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962" y="3749136"/>
            <a:ext cx="5680075" cy="283454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440474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9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30" y="6190586"/>
            <a:ext cx="1336474" cy="548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79"/>
          <a:stretch/>
        </p:blipFill>
        <p:spPr>
          <a:xfrm>
            <a:off x="133872" y="5618796"/>
            <a:ext cx="779358" cy="1097280"/>
          </a:xfrm>
          <a:prstGeom prst="rect">
            <a:avLst/>
          </a:prstGeom>
          <a:effectLst/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Promise?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776537" y="2685830"/>
            <a:ext cx="678180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2121"/>
                </a:solidFill>
                <a:latin typeface="+mj-lt"/>
              </a:rPr>
              <a:t>A promise can be</a:t>
            </a:r>
            <a:r>
              <a:rPr lang="en-US" sz="2000" b="1" dirty="0" smtClean="0">
                <a:solidFill>
                  <a:srgbClr val="212121"/>
                </a:solidFill>
                <a:latin typeface="+mj-lt"/>
              </a:rPr>
              <a:t>:</a:t>
            </a:r>
          </a:p>
          <a:p>
            <a:endParaRPr lang="en-US" sz="2000" b="1" dirty="0">
              <a:solidFill>
                <a:srgbClr val="212121"/>
              </a:solidFill>
              <a:latin typeface="+mj-lt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rgbClr val="212121"/>
                </a:solidFill>
                <a:latin typeface="+mj-lt"/>
              </a:rPr>
              <a:t>fulfilled - The action relating to the promise succeeded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rgbClr val="212121"/>
                </a:solidFill>
                <a:latin typeface="+mj-lt"/>
              </a:rPr>
              <a:t>rejected - The action relating to the promise failed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rgbClr val="212121"/>
                </a:solidFill>
                <a:latin typeface="+mj-lt"/>
              </a:rPr>
              <a:t>pending - Hasn't fulfilled or rejected yet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rgbClr val="212121"/>
                </a:solidFill>
                <a:latin typeface="+mj-lt"/>
              </a:rPr>
              <a:t>settled - Has fulfilled or rejected</a:t>
            </a:r>
          </a:p>
        </p:txBody>
      </p:sp>
    </p:spTree>
    <p:extLst>
      <p:ext uri="{BB962C8B-B14F-4D97-AF65-F5344CB8AC3E}">
        <p14:creationId xmlns:p14="http://schemas.microsoft.com/office/powerpoint/2010/main" val="17896717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8458</TotalTime>
  <Words>571</Words>
  <Application>Microsoft Macintosh PowerPoint</Application>
  <PresentationFormat>Widescreen</PresentationFormat>
  <Paragraphs>129</Paragraphs>
  <Slides>20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</vt:lpstr>
      <vt:lpstr>Calibri</vt:lpstr>
      <vt:lpstr>Gill Sans MT</vt:lpstr>
      <vt:lpstr>Parcel</vt:lpstr>
      <vt:lpstr>Front end applications</vt:lpstr>
      <vt:lpstr>Click event issue</vt:lpstr>
      <vt:lpstr>Spaghetti Code</vt:lpstr>
      <vt:lpstr>Promises</vt:lpstr>
      <vt:lpstr>Promise</vt:lpstr>
      <vt:lpstr>Promise vs call back</vt:lpstr>
      <vt:lpstr>promise?</vt:lpstr>
      <vt:lpstr>Promise?</vt:lpstr>
      <vt:lpstr>Promise?</vt:lpstr>
      <vt:lpstr>Promise syntax</vt:lpstr>
      <vt:lpstr>Promise and then</vt:lpstr>
      <vt:lpstr>Ajax</vt:lpstr>
      <vt:lpstr>AJAX Request</vt:lpstr>
      <vt:lpstr>How Does AJAX Work ?</vt:lpstr>
      <vt:lpstr>Important points about ajax</vt:lpstr>
      <vt:lpstr>PowerPoint Presentation</vt:lpstr>
      <vt:lpstr>JQuery</vt:lpstr>
      <vt:lpstr>practice</vt:lpstr>
      <vt:lpstr>Jasmine Exercise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Interactive Website</dc:title>
  <dc:creator>Microsoft Office User</dc:creator>
  <cp:lastModifiedBy>Hem Jaffar</cp:lastModifiedBy>
  <cp:revision>1114</cp:revision>
  <dcterms:created xsi:type="dcterms:W3CDTF">2018-01-26T12:44:08Z</dcterms:created>
  <dcterms:modified xsi:type="dcterms:W3CDTF">2018-05-09T17:59:46Z</dcterms:modified>
</cp:coreProperties>
</file>

<file path=docProps/thumbnail.jpeg>
</file>